
<file path=[Content_Types].xml><?xml version="1.0" encoding="utf-8"?>
<Types xmlns="http://schemas.openxmlformats.org/package/2006/content-types">
  <Default Extension="png" ContentType="image/png"/>
  <Default Extension="rels" ContentType="application/vnd.openxmlformats-package.relationships+xml"/>
  <Default Extension="fntdata" ContentType="application/x-fontdata"/>
  <Default Extension="xml" ContentType="application/xml"/>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presentation.xml" ContentType="application/vnd.openxmlformats-officedocument.presentationml.presentation.main+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2" Type="http://schemas.openxmlformats.org/officeDocument/2006/relationships/custom-properties" Target="docProps/custom.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Average"/>
      <p:regular r:id="rId20"/>
    </p:embeddedFont>
    <p:embeddedFont>
      <p:font typeface="Oswald"/>
      <p:regular r:id="rId21"/>
      <p:bold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8" Type="http://schemas.openxmlformats.org/officeDocument/2006/relationships/slide" Target="slides/slide3.xml"/><Relationship Id="rId21" Type="http://schemas.openxmlformats.org/officeDocument/2006/relationships/font" Target="fonts/Oswald-regular.fntdata"/><Relationship Id="rId3" Type="http://schemas.openxmlformats.org/officeDocument/2006/relationships/presProps" Target="presProps.xml"/><Relationship Id="rId12" Type="http://schemas.openxmlformats.org/officeDocument/2006/relationships/slide" Target="slides/slide7.xml"/><Relationship Id="rId17" Type="http://schemas.openxmlformats.org/officeDocument/2006/relationships/slide" Target="slides/slide12.xml"/><Relationship Id="rId7" Type="http://schemas.openxmlformats.org/officeDocument/2006/relationships/slide" Target="slides/slide2.xml"/><Relationship Id="rId25" Type="http://schemas.openxmlformats.org/officeDocument/2006/relationships/customXml" Target="../customXml/item3.xml"/><Relationship Id="rId20" Type="http://schemas.openxmlformats.org/officeDocument/2006/relationships/font" Target="fonts/Average-regular.fntdata"/><Relationship Id="rId2" Type="http://schemas.openxmlformats.org/officeDocument/2006/relationships/viewProps" Target="viewProps.xml"/><Relationship Id="rId16" Type="http://schemas.openxmlformats.org/officeDocument/2006/relationships/slide" Target="slides/slide11.xml"/><Relationship Id="rId11" Type="http://schemas.openxmlformats.org/officeDocument/2006/relationships/slide" Target="slides/slide6.xml"/><Relationship Id="rId1" Type="http://schemas.openxmlformats.org/officeDocument/2006/relationships/theme" Target="theme/theme1.xml"/><Relationship Id="rId6" Type="http://schemas.openxmlformats.org/officeDocument/2006/relationships/slide" Target="slides/slide1.xml"/><Relationship Id="rId24" Type="http://schemas.openxmlformats.org/officeDocument/2006/relationships/customXml" Target="../customXml/item2.xml"/><Relationship Id="rId15" Type="http://schemas.openxmlformats.org/officeDocument/2006/relationships/slide" Target="slides/slide10.xml"/><Relationship Id="rId5" Type="http://schemas.openxmlformats.org/officeDocument/2006/relationships/notesMaster" Target="notesMasters/notesMaster1.xml"/><Relationship Id="rId23" Type="http://schemas.openxmlformats.org/officeDocument/2006/relationships/customXml" Target="../customXml/item1.xml"/><Relationship Id="rId10" Type="http://schemas.openxmlformats.org/officeDocument/2006/relationships/slide" Target="slides/slide5.xml"/><Relationship Id="rId19" Type="http://schemas.openxmlformats.org/officeDocument/2006/relationships/slide" Target="slides/slide14.xml"/><Relationship Id="rId22" Type="http://schemas.openxmlformats.org/officeDocument/2006/relationships/font" Target="fonts/Oswald-bold.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f3c8252e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f3c8252e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to sum up the annotation.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for each pixel they need to determine two things</a:t>
            </a:r>
            <a:endParaRPr/>
          </a:p>
          <a:p>
            <a:pPr indent="-298450" lvl="0" marL="457200" rtl="0" algn="l">
              <a:spcBef>
                <a:spcPts val="0"/>
              </a:spcBef>
              <a:spcAft>
                <a:spcPts val="0"/>
              </a:spcAft>
              <a:buSzPts val="1100"/>
              <a:buChar char="●"/>
            </a:pPr>
            <a:r>
              <a:rPr lang="en"/>
              <a:t>Which surface part it belongs to</a:t>
            </a:r>
            <a:endParaRPr/>
          </a:p>
          <a:p>
            <a:pPr indent="-298450" lvl="0" marL="457200" rtl="0" algn="l">
              <a:spcBef>
                <a:spcPts val="0"/>
              </a:spcBef>
              <a:spcAft>
                <a:spcPts val="0"/>
              </a:spcAft>
              <a:buSzPts val="1100"/>
              <a:buChar char="●"/>
            </a:pPr>
            <a:r>
              <a:rPr lang="en"/>
              <a:t>Where on the 2d </a:t>
            </a:r>
            <a:r>
              <a:rPr lang="en"/>
              <a:t>parameterization</a:t>
            </a:r>
            <a:r>
              <a:rPr lang="en"/>
              <a:t> of the part it corresponds to. </a:t>
            </a:r>
            <a:endParaRPr/>
          </a:p>
          <a:p>
            <a:pPr indent="0" lvl="0" marL="0" rtl="0" algn="l">
              <a:spcBef>
                <a:spcPts val="0"/>
              </a:spcBef>
              <a:spcAft>
                <a:spcPts val="0"/>
              </a:spcAft>
              <a:buNone/>
            </a:pPr>
            <a:r>
              <a:rPr lang="en"/>
              <a:t>So to the right we have the partitioning of the surface of a human. Each bodypart partioning and flattend out to a 2d surface. Then we have the result from the U V annotation and this point corresponds to a point on a part of the human body as we see on the left.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3f3c8252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3f3c8252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63f3c8252e_0_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63f3c8252e_0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Cross-cascading architecture: The output of the RoIAlign module feeds into the DensePose network as well as auxiliary networks for other tasks. Once first stage predictions are obtained from all tasks, they are combined and then fed into a second-stage refinement unit of each branch.</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63f3c8252e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63f3c8252e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distillation-based ground-truth interpolation method they use a teacher network to interpolate the points between the collected ground truth points. These dense supervision signals are then used in the training, giving better results than only using the collected sparse points.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63f3c8252e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63f3c8252e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figure: DensePose vs SMPLify. SMPLify creates skeletons from singular pictures, limited to one per picture.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63f3c8252e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63f3c8252e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Developt by Facebook AI team university -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3d surface based representation of the human body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Made COOC-Densepose dataset that i will talk about later.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63f3c8252e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63f3c8252e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Need to do the following:</a:t>
            </a:r>
            <a:endParaRPr/>
          </a:p>
          <a:p>
            <a:pPr indent="-298450" lvl="0" marL="457200" rtl="0" algn="l">
              <a:spcBef>
                <a:spcPts val="0"/>
              </a:spcBef>
              <a:spcAft>
                <a:spcPts val="0"/>
              </a:spcAft>
              <a:buSzPts val="1100"/>
              <a:buChar char="●"/>
            </a:pPr>
            <a:r>
              <a:rPr lang="en"/>
              <a:t>Object detection</a:t>
            </a:r>
            <a:endParaRPr/>
          </a:p>
          <a:p>
            <a:pPr indent="-298450" lvl="0" marL="457200" rtl="0" algn="l">
              <a:spcBef>
                <a:spcPts val="0"/>
              </a:spcBef>
              <a:spcAft>
                <a:spcPts val="0"/>
              </a:spcAft>
              <a:buSzPts val="1100"/>
              <a:buChar char="●"/>
            </a:pPr>
            <a:r>
              <a:rPr lang="en"/>
              <a:t>Object segmentation</a:t>
            </a:r>
            <a:endParaRPr/>
          </a:p>
          <a:p>
            <a:pPr indent="-298450" lvl="0" marL="457200" rtl="0" algn="l">
              <a:spcBef>
                <a:spcPts val="0"/>
              </a:spcBef>
              <a:spcAft>
                <a:spcPts val="0"/>
              </a:spcAft>
              <a:buSzPts val="1100"/>
              <a:buChar char="●"/>
            </a:pPr>
            <a:r>
              <a:rPr lang="en"/>
              <a:t>Pose estimation</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3f3c8252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3f3c8252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000">
              <a:solidFill>
                <a:schemeClr val="dk1"/>
              </a:solidFill>
              <a:latin typeface="Oswald"/>
              <a:ea typeface="Oswald"/>
              <a:cs typeface="Oswald"/>
              <a:sym typeface="Oswald"/>
            </a:endParaRPr>
          </a:p>
          <a:p>
            <a:pPr indent="0" lvl="0" marL="0" rtl="0" algn="l">
              <a:spcBef>
                <a:spcPts val="0"/>
              </a:spcBef>
              <a:spcAft>
                <a:spcPts val="0"/>
              </a:spcAft>
              <a:buNone/>
            </a:pPr>
            <a:r>
              <a:rPr lang="en" sz="3000">
                <a:solidFill>
                  <a:schemeClr val="dk1"/>
                </a:solidFill>
                <a:latin typeface="Oswald"/>
                <a:ea typeface="Oswald"/>
                <a:cs typeface="Oswald"/>
                <a:sym typeface="Oswald"/>
              </a:rPr>
              <a:t>Problem description</a:t>
            </a:r>
            <a:endParaRPr sz="3000">
              <a:solidFill>
                <a:schemeClr val="dk1"/>
              </a:solidFill>
              <a:latin typeface="Oswald"/>
              <a:ea typeface="Oswald"/>
              <a:cs typeface="Oswald"/>
              <a:sym typeface="Oswald"/>
            </a:endParaRPr>
          </a:p>
          <a:p>
            <a:pPr indent="0" lvl="0" marL="0" rtl="0" algn="l">
              <a:lnSpc>
                <a:spcPct val="115000"/>
              </a:lnSpc>
              <a:spcBef>
                <a:spcPts val="0"/>
              </a:spcBef>
              <a:spcAft>
                <a:spcPts val="0"/>
              </a:spcAft>
              <a:buNone/>
            </a:pPr>
            <a:r>
              <a:rPr lang="en" sz="1800">
                <a:solidFill>
                  <a:schemeClr val="accent3"/>
                </a:solidFill>
                <a:latin typeface="Average"/>
                <a:ea typeface="Average"/>
                <a:cs typeface="Average"/>
                <a:sym typeface="Average"/>
              </a:rPr>
              <a:t>Establish dense correspondence from a 2d image to a 3d surface-based representation of the human body</a:t>
            </a:r>
            <a:endParaRPr sz="1800">
              <a:solidFill>
                <a:schemeClr val="accent3"/>
              </a:solidFill>
              <a:latin typeface="Average"/>
              <a:ea typeface="Average"/>
              <a:cs typeface="Average"/>
              <a:sym typeface="Average"/>
            </a:endParaRPr>
          </a:p>
          <a:p>
            <a:pPr indent="-298450" lvl="0" marL="457200" rtl="0" algn="l">
              <a:lnSpc>
                <a:spcPct val="115000"/>
              </a:lnSpc>
              <a:spcBef>
                <a:spcPts val="1600"/>
              </a:spcBef>
              <a:spcAft>
                <a:spcPts val="0"/>
              </a:spcAft>
              <a:buSzPts val="1100"/>
              <a:buChar char="●"/>
            </a:pPr>
            <a:r>
              <a:rPr lang="en">
                <a:latin typeface="Calibri"/>
                <a:ea typeface="Calibri"/>
                <a:cs typeface="Calibri"/>
                <a:sym typeface="Calibri"/>
              </a:rPr>
              <a:t>Split into</a:t>
            </a:r>
            <a:endParaRPr>
              <a:latin typeface="Calibri"/>
              <a:ea typeface="Calibri"/>
              <a:cs typeface="Calibri"/>
              <a:sym typeface="Calibri"/>
            </a:endParaRPr>
          </a:p>
          <a:p>
            <a:pPr indent="-298450" lvl="1" marL="914400" rtl="0" algn="l">
              <a:lnSpc>
                <a:spcPct val="115000"/>
              </a:lnSpc>
              <a:spcBef>
                <a:spcPts val="0"/>
              </a:spcBef>
              <a:spcAft>
                <a:spcPts val="0"/>
              </a:spcAft>
              <a:buSzPts val="1100"/>
              <a:buChar char="○"/>
            </a:pPr>
            <a:r>
              <a:rPr lang="en">
                <a:latin typeface="Calibri"/>
                <a:ea typeface="Calibri"/>
                <a:cs typeface="Calibri"/>
                <a:sym typeface="Calibri"/>
              </a:rPr>
              <a:t>Object detection -</a:t>
            </a:r>
            <a:endParaRPr>
              <a:latin typeface="Calibri"/>
              <a:ea typeface="Calibri"/>
              <a:cs typeface="Calibri"/>
              <a:sym typeface="Calibri"/>
            </a:endParaRPr>
          </a:p>
          <a:p>
            <a:pPr indent="-298450" lvl="1" marL="914400" rtl="0" algn="l">
              <a:lnSpc>
                <a:spcPct val="115000"/>
              </a:lnSpc>
              <a:spcBef>
                <a:spcPts val="0"/>
              </a:spcBef>
              <a:spcAft>
                <a:spcPts val="0"/>
              </a:spcAft>
              <a:buSzPts val="1100"/>
              <a:buChar char="○"/>
            </a:pPr>
            <a:r>
              <a:rPr lang="en">
                <a:latin typeface="Calibri"/>
                <a:ea typeface="Calibri"/>
                <a:cs typeface="Calibri"/>
                <a:sym typeface="Calibri"/>
              </a:rPr>
              <a:t>Pose estimation -</a:t>
            </a:r>
            <a:endParaRPr>
              <a:latin typeface="Calibri"/>
              <a:ea typeface="Calibri"/>
              <a:cs typeface="Calibri"/>
              <a:sym typeface="Calibri"/>
            </a:endParaRPr>
          </a:p>
          <a:p>
            <a:pPr indent="-298450" lvl="1" marL="914400" rtl="0" algn="l">
              <a:lnSpc>
                <a:spcPct val="115000"/>
              </a:lnSpc>
              <a:spcBef>
                <a:spcPts val="0"/>
              </a:spcBef>
              <a:spcAft>
                <a:spcPts val="0"/>
              </a:spcAft>
              <a:buSzPts val="1100"/>
              <a:buChar char="○"/>
            </a:pPr>
            <a:r>
              <a:rPr lang="en">
                <a:latin typeface="Calibri"/>
                <a:ea typeface="Calibri"/>
                <a:cs typeface="Calibri"/>
                <a:sym typeface="Calibri"/>
              </a:rPr>
              <a:t>Part and instance segmentation </a:t>
            </a:r>
            <a:endParaRPr>
              <a:latin typeface="Calibri"/>
              <a:ea typeface="Calibri"/>
              <a:cs typeface="Calibri"/>
              <a:sym typeface="Calibri"/>
            </a:endParaRPr>
          </a:p>
          <a:p>
            <a:pPr indent="0" lvl="0" marL="0" rtl="0" algn="l">
              <a:lnSpc>
                <a:spcPct val="115000"/>
              </a:lnSpc>
              <a:spcBef>
                <a:spcPts val="0"/>
              </a:spcBef>
              <a:spcAft>
                <a:spcPts val="0"/>
              </a:spcAft>
              <a:buNone/>
            </a:pPr>
            <a:r>
              <a:rPr lang="en">
                <a:latin typeface="Calibri"/>
                <a:ea typeface="Calibri"/>
                <a:cs typeface="Calibri"/>
                <a:sym typeface="Calibri"/>
              </a:rPr>
              <a:t>Establish dense correspondence from a 2d image to a 3d sureface-based representation of the human body</a:t>
            </a:r>
            <a:endParaRPr>
              <a:latin typeface="Calibri"/>
              <a:ea typeface="Calibri"/>
              <a:cs typeface="Calibri"/>
              <a:sym typeface="Calibri"/>
            </a:endParaRPr>
          </a:p>
          <a:p>
            <a:pPr indent="0" lvl="0" marL="0" rtl="0" algn="l">
              <a:lnSpc>
                <a:spcPct val="115000"/>
              </a:lnSpc>
              <a:spcBef>
                <a:spcPts val="0"/>
              </a:spcBef>
              <a:spcAft>
                <a:spcPts val="0"/>
              </a:spcAft>
              <a:buNone/>
            </a:pPr>
            <a:r>
              <a:t/>
            </a:r>
            <a:endParaRPr sz="1800">
              <a:solidFill>
                <a:schemeClr val="accent3"/>
              </a:solidFill>
              <a:latin typeface="Average"/>
              <a:ea typeface="Average"/>
              <a:cs typeface="Average"/>
              <a:sym typeface="Average"/>
            </a:endParaRPr>
          </a:p>
          <a:p>
            <a:pPr indent="0" lvl="0" marL="0" rtl="0" algn="l">
              <a:lnSpc>
                <a:spcPct val="115000"/>
              </a:lnSpc>
              <a:spcBef>
                <a:spcPts val="1600"/>
              </a:spcBef>
              <a:spcAft>
                <a:spcPts val="0"/>
              </a:spcAft>
              <a:buNone/>
            </a:pPr>
            <a:r>
              <a:t/>
            </a:r>
            <a:endParaRPr sz="1800">
              <a:solidFill>
                <a:schemeClr val="accent3"/>
              </a:solidFill>
              <a:latin typeface="Average"/>
              <a:ea typeface="Average"/>
              <a:cs typeface="Average"/>
              <a:sym typeface="Average"/>
            </a:endParaRPr>
          </a:p>
          <a:p>
            <a:pPr indent="0" lvl="0" marL="0" rtl="0" algn="l">
              <a:spcBef>
                <a:spcPts val="1600"/>
              </a:spcBef>
              <a:spcAft>
                <a:spcPts val="0"/>
              </a:spcAft>
              <a:buNone/>
            </a:pPr>
            <a:r>
              <a:t/>
            </a:r>
            <a:endParaRPr sz="3000">
              <a:solidFill>
                <a:schemeClr val="dk1"/>
              </a:solidFill>
              <a:latin typeface="Oswald"/>
              <a:ea typeface="Oswald"/>
              <a:cs typeface="Oswald"/>
              <a:sym typeface="Oswa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63f3c8252e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63f3c8252e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COCO-DensPose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50 k humans</a:t>
            </a:r>
            <a:endParaRPr/>
          </a:p>
          <a:p>
            <a:pPr indent="0" lvl="0" marL="0" rtl="0" algn="l">
              <a:spcBef>
                <a:spcPts val="0"/>
              </a:spcBef>
              <a:spcAft>
                <a:spcPts val="0"/>
              </a:spcAft>
              <a:buNone/>
            </a:pPr>
            <a:r>
              <a:rPr lang="en"/>
              <a:t>More then 5 million manually annotaed correspondences.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63f3c8252e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63f3c8252e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Used humans to make annotation to establish dense </a:t>
            </a:r>
            <a:r>
              <a:rPr lang="en"/>
              <a:t>correspondences</a:t>
            </a:r>
            <a:r>
              <a:rPr lang="en"/>
              <a:t> from 2D images to a surface-based representation of the human body.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Created a annotation </a:t>
            </a:r>
            <a:r>
              <a:rPr lang="en"/>
              <a:t>pipeline</a:t>
            </a:r>
            <a:r>
              <a:rPr lang="en"/>
              <a:t> for efficiently gather annotation for image-to-surface correspondence.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first task for the annotation is to delineate regions corresponding to visible, semantically defined body parts. Such as head, torso, lower/upper arms, lower/upper legs.</a:t>
            </a:r>
            <a:endParaRPr/>
          </a:p>
          <a:p>
            <a:pPr indent="0" lvl="0" marL="0" rtl="0" algn="l">
              <a:spcBef>
                <a:spcPts val="0"/>
              </a:spcBef>
              <a:spcAft>
                <a:spcPts val="0"/>
              </a:spcAft>
              <a:buNone/>
            </a:pPr>
            <a:r>
              <a:rPr lang="en"/>
              <a:t>For simplifying purposes they  design the pars to be isomorphic to a plane, partitioning the limbs and torso into lower-upper and frontal-back parts.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Different techniques for different body parts.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3f3c8252e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3f3c8252e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order to simplify</a:t>
            </a:r>
            <a:endParaRPr/>
          </a:p>
          <a:p>
            <a:pPr indent="0" lvl="0" marL="0" rtl="0" algn="l">
              <a:spcBef>
                <a:spcPts val="0"/>
              </a:spcBef>
              <a:spcAft>
                <a:spcPts val="0"/>
              </a:spcAft>
              <a:buNone/>
            </a:pPr>
            <a:r>
              <a:rPr lang="en"/>
              <a:t>this task we ‘unfold’ the part surface by providing six</a:t>
            </a:r>
            <a:endParaRPr/>
          </a:p>
          <a:p>
            <a:pPr indent="0" lvl="0" marL="0" rtl="0" algn="l">
              <a:spcBef>
                <a:spcPts val="0"/>
              </a:spcBef>
              <a:spcAft>
                <a:spcPts val="0"/>
              </a:spcAft>
              <a:buNone/>
            </a:pPr>
            <a:r>
              <a:rPr lang="en"/>
              <a:t>pre-rendered views of the same body part and allow the user</a:t>
            </a:r>
            <a:endParaRPr/>
          </a:p>
          <a:p>
            <a:pPr indent="0" lvl="0" marL="0" rtl="0" algn="l">
              <a:spcBef>
                <a:spcPts val="0"/>
              </a:spcBef>
              <a:spcAft>
                <a:spcPts val="0"/>
              </a:spcAft>
              <a:buNone/>
            </a:pPr>
            <a:r>
              <a:rPr lang="en"/>
              <a:t>to place landmarks on any of them Fig. 3. This allows the</a:t>
            </a:r>
            <a:endParaRPr/>
          </a:p>
          <a:p>
            <a:pPr indent="0" lvl="0" marL="0" rtl="0" algn="l">
              <a:spcBef>
                <a:spcPts val="0"/>
              </a:spcBef>
              <a:spcAft>
                <a:spcPts val="0"/>
              </a:spcAft>
              <a:buNone/>
            </a:pPr>
            <a:r>
              <a:rPr lang="en"/>
              <a:t>annotator to choose the most convenient point of view by</a:t>
            </a:r>
            <a:endParaRPr/>
          </a:p>
          <a:p>
            <a:pPr indent="0" lvl="0" marL="0" rtl="0" algn="l">
              <a:spcBef>
                <a:spcPts val="0"/>
              </a:spcBef>
              <a:spcAft>
                <a:spcPts val="0"/>
              </a:spcAft>
              <a:buNone/>
            </a:pPr>
            <a:r>
              <a:rPr lang="en"/>
              <a:t>selecting one among six options instead of manually rotating</a:t>
            </a:r>
            <a:endParaRPr/>
          </a:p>
          <a:p>
            <a:pPr indent="0" lvl="0" marL="0" rtl="0" algn="l">
              <a:spcBef>
                <a:spcPts val="0"/>
              </a:spcBef>
              <a:spcAft>
                <a:spcPts val="0"/>
              </a:spcAft>
              <a:buNone/>
            </a:pPr>
            <a:r>
              <a:rPr lang="en"/>
              <a:t>the surface.</a:t>
            </a:r>
            <a:endParaRPr/>
          </a:p>
          <a:p>
            <a:pPr indent="0" lvl="0" marL="0" rtl="0" algn="l">
              <a:spcBef>
                <a:spcPts val="0"/>
              </a:spcBef>
              <a:spcAft>
                <a:spcPts val="0"/>
              </a:spcAft>
              <a:buNone/>
            </a:pPr>
            <a:r>
              <a:rPr lang="en"/>
              <a:t>As the user indicates a point on any of the rendered part</a:t>
            </a:r>
            <a:endParaRPr/>
          </a:p>
          <a:p>
            <a:pPr indent="0" lvl="0" marL="0" rtl="0" algn="l">
              <a:spcBef>
                <a:spcPts val="0"/>
              </a:spcBef>
              <a:spcAft>
                <a:spcPts val="0"/>
              </a:spcAft>
              <a:buNone/>
            </a:pPr>
            <a:r>
              <a:rPr lang="en"/>
              <a:t>views, its surface coordinates are used to simultaneously</a:t>
            </a:r>
            <a:endParaRPr/>
          </a:p>
          <a:p>
            <a:pPr indent="0" lvl="0" marL="0" rtl="0" algn="l">
              <a:spcBef>
                <a:spcPts val="0"/>
              </a:spcBef>
              <a:spcAft>
                <a:spcPts val="0"/>
              </a:spcAft>
              <a:buNone/>
            </a:pPr>
            <a:r>
              <a:rPr lang="en"/>
              <a:t>show its position on the remaining views – this gives a</a:t>
            </a:r>
            <a:endParaRPr/>
          </a:p>
          <a:p>
            <a:pPr indent="0" lvl="0" marL="0" rtl="0" algn="l">
              <a:spcBef>
                <a:spcPts val="0"/>
              </a:spcBef>
              <a:spcAft>
                <a:spcPts val="0"/>
              </a:spcAft>
              <a:buNone/>
            </a:pPr>
            <a:r>
              <a:rPr lang="en"/>
              <a:t>global overview of the correspondence.</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63f3c8252e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63f3c8252e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a:t>
            </a:r>
            <a:r>
              <a:rPr lang="en"/>
              <a:t>annotating</a:t>
            </a:r>
            <a:r>
              <a:rPr lang="en"/>
              <a:t>, images that are rendered are mixed in with the rest of the images. In this way they can use the rendered pictures when calculating the error for the annotators.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Accuracy of human annotators</a:t>
            </a:r>
            <a:endParaRPr/>
          </a:p>
          <a:p>
            <a:pPr indent="-298450" lvl="0" marL="457200" rtl="0" algn="l">
              <a:spcBef>
                <a:spcPts val="0"/>
              </a:spcBef>
              <a:spcAft>
                <a:spcPts val="0"/>
              </a:spcAft>
              <a:buSzPts val="1100"/>
              <a:buChar char="●"/>
            </a:pPr>
            <a:r>
              <a:rPr lang="en"/>
              <a:t>They know the true mesh coordinates used to render a pixel. That means that they know the position for each pixel in the picture. They compare this true value with the estimated value by the annotators. </a:t>
            </a:r>
            <a:endParaRPr/>
          </a:p>
          <a:p>
            <a:pPr indent="-298450" lvl="0" marL="457200" rtl="0" algn="l">
              <a:spcBef>
                <a:spcPts val="0"/>
              </a:spcBef>
              <a:spcAft>
                <a:spcPts val="0"/>
              </a:spcAft>
              <a:buSzPts val="1100"/>
              <a:buChar char="●"/>
            </a:pPr>
            <a:r>
              <a:rPr lang="en"/>
              <a:t>Small errors on small surface parts with distinctive features that could help localization, while on larger more uniform areas that are typically covered by clothes the annotator error can get larger as we see in this picture. </a:t>
            </a:r>
            <a:endParaRPr/>
          </a:p>
          <a:p>
            <a:pPr indent="0" lvl="0" marL="0" rtl="0" algn="l">
              <a:spcBef>
                <a:spcPts val="0"/>
              </a:spcBef>
              <a:spcAft>
                <a:spcPts val="0"/>
              </a:spcAft>
              <a:buNone/>
            </a:pPr>
            <a:r>
              <a:rPr lang="en"/>
              <a:t>D mesaures the geodistance between the real point and the estimated point from the anotators. The error is then the average of the distance for the given point. The geodistance follow the surface of the skin. Example.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Pointwise evaluation:</a:t>
            </a:r>
            <a:endParaRPr/>
          </a:p>
          <a:p>
            <a:pPr indent="0" lvl="0" marL="0" rtl="0" algn="l">
              <a:spcBef>
                <a:spcPts val="0"/>
              </a:spcBef>
              <a:spcAft>
                <a:spcPts val="0"/>
              </a:spcAft>
              <a:buNone/>
            </a:pPr>
            <a:r>
              <a:rPr lang="en"/>
              <a:t>Evaluates correspondence </a:t>
            </a:r>
            <a:r>
              <a:rPr lang="en"/>
              <a:t>accuracy</a:t>
            </a:r>
            <a:r>
              <a:rPr lang="en"/>
              <a:t> over the whole image domain through the Ratio of correct point. Correspondence is correct if the geo distance is under a given threshold. This threshold varies, and gives us a curv. </a:t>
            </a:r>
            <a:r>
              <a:rPr lang="en"/>
              <a:t>Evaluate</a:t>
            </a:r>
            <a:r>
              <a:rPr lang="en"/>
              <a:t> the area under the CURV (AUC) for two different values. </a:t>
            </a:r>
            <a:endParaRPr/>
          </a:p>
          <a:p>
            <a:pPr indent="0" lvl="0" marL="0" rtl="0" algn="l">
              <a:spcBef>
                <a:spcPts val="0"/>
              </a:spcBef>
              <a:spcAft>
                <a:spcPts val="0"/>
              </a:spcAft>
              <a:buNone/>
            </a:pPr>
            <a:r>
              <a:rPr lang="en"/>
              <a:t>AUC10</a:t>
            </a:r>
            <a:endParaRPr/>
          </a:p>
          <a:p>
            <a:pPr indent="0" lvl="0" marL="0" rtl="0" algn="l">
              <a:spcBef>
                <a:spcPts val="0"/>
              </a:spcBef>
              <a:spcAft>
                <a:spcPts val="0"/>
              </a:spcAft>
              <a:buNone/>
            </a:pPr>
            <a:r>
              <a:rPr lang="en"/>
              <a:t>AUC30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AUC10 is understood as being an accuracy measure for more refined </a:t>
            </a:r>
            <a:r>
              <a:rPr lang="en"/>
              <a:t>correspondence</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Per-instance evaluation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a:t>
            </a:r>
            <a:r>
              <a:rPr lang="en"/>
              <a:t>Introducing</a:t>
            </a:r>
            <a:r>
              <a:rPr lang="en"/>
              <a:t> the geodesic point similarity. </a:t>
            </a:r>
            <a:endParaRPr/>
          </a:p>
          <a:p>
            <a:pPr indent="0" lvl="0" marL="0" rtl="0" algn="l">
              <a:spcBef>
                <a:spcPts val="0"/>
              </a:spcBef>
              <a:spcAft>
                <a:spcPts val="0"/>
              </a:spcAft>
              <a:buNone/>
            </a:pPr>
            <a:r>
              <a:rPr lang="en"/>
              <a:t>	Takes the geodesic distance for each point in the instance (hand, feet, head etc) and take the average of this and scaling the number to be between 0 and 1. This score tells us how good the correspondence is. With a score of 0.5 its a perfect instance, in other word. It is a hand and not a foot. With higher scores we get more and more accuracy for the points. </a:t>
            </a:r>
            <a:endParaRPr/>
          </a:p>
          <a:p>
            <a:pPr indent="0" lvl="0" marL="0" rtl="0" algn="l">
              <a:spcBef>
                <a:spcPts val="0"/>
              </a:spcBef>
              <a:spcAft>
                <a:spcPts val="0"/>
              </a:spcAft>
              <a:buNone/>
            </a:pPr>
            <a:r>
              <a:rPr lang="en"/>
              <a:t>Pj is the set of ground </a:t>
            </a:r>
            <a:r>
              <a:rPr lang="en"/>
              <a:t>truth</a:t>
            </a:r>
            <a:r>
              <a:rPr lang="en"/>
              <a:t> point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f3c8252e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f3c8252e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image points</a:t>
            </a:r>
            <a:endParaRPr/>
          </a:p>
          <a:p>
            <a:pPr indent="0" lvl="0" marL="0" rtl="0" algn="l">
              <a:spcBef>
                <a:spcPts val="0"/>
              </a:spcBef>
              <a:spcAft>
                <a:spcPts val="0"/>
              </a:spcAft>
              <a:buNone/>
            </a:pPr>
            <a:r>
              <a:rPr lang="en"/>
              <a:t>are presented to the annotator in a horizontal/vertical succession,</a:t>
            </a:r>
            <a:endParaRPr/>
          </a:p>
          <a:p>
            <a:pPr indent="0" lvl="0" marL="0" rtl="0" algn="l">
              <a:spcBef>
                <a:spcPts val="0"/>
              </a:spcBef>
              <a:spcAft>
                <a:spcPts val="0"/>
              </a:spcAft>
              <a:buNone/>
            </a:pPr>
            <a:r>
              <a:rPr lang="en"/>
              <a:t>which makes it easier to deliver geometrically consistent</a:t>
            </a:r>
            <a:endParaRPr/>
          </a:p>
          <a:p>
            <a:pPr indent="0" lvl="0" marL="0" rtl="0" algn="l">
              <a:spcBef>
                <a:spcPts val="0"/>
              </a:spcBef>
              <a:spcAft>
                <a:spcPts val="0"/>
              </a:spcAft>
              <a:buNone/>
            </a:pPr>
            <a:r>
              <a:rPr lang="en"/>
              <a:t>annotations by avoiding self-crossings of the surface.</a:t>
            </a:r>
            <a:endParaRPr/>
          </a:p>
          <a:p>
            <a:pPr indent="0" lvl="0" marL="0" rtl="0" algn="l">
              <a:spcBef>
                <a:spcPts val="0"/>
              </a:spcBef>
              <a:spcAft>
                <a:spcPts val="0"/>
              </a:spcAft>
              <a:buNone/>
            </a:pPr>
            <a:r>
              <a:rPr lang="en"/>
              <a:t>This two-stage annotation process has allowed us to very</a:t>
            </a:r>
            <a:endParaRPr/>
          </a:p>
          <a:p>
            <a:pPr indent="0" lvl="0" marL="0" rtl="0" algn="l">
              <a:spcBef>
                <a:spcPts val="0"/>
              </a:spcBef>
              <a:spcAft>
                <a:spcPts val="0"/>
              </a:spcAft>
              <a:buNone/>
            </a:pPr>
            <a:r>
              <a:rPr lang="en"/>
              <a:t>efficiently gather highly accurate correspondences.</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DensePose</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2"/>
          <p:cNvPicPr preferRelativeResize="0"/>
          <p:nvPr/>
        </p:nvPicPr>
        <p:blipFill>
          <a:blip r:embed="rId3">
            <a:alphaModFix/>
          </a:blip>
          <a:stretch>
            <a:fillRect/>
          </a:stretch>
        </p:blipFill>
        <p:spPr>
          <a:xfrm>
            <a:off x="727075" y="321465"/>
            <a:ext cx="7689850" cy="4500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128" name="Google Shape;128;p23"/>
          <p:cNvSpPr txBox="1"/>
          <p:nvPr>
            <p:ph idx="1" type="body"/>
          </p:nvPr>
        </p:nvSpPr>
        <p:spPr>
          <a:xfrm>
            <a:off x="311700" y="1152475"/>
            <a:ext cx="5984100" cy="3416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Fully convolutional network</a:t>
            </a:r>
            <a:endParaRPr/>
          </a:p>
          <a:p>
            <a:pPr indent="-317500" lvl="1" marL="914400" rtl="0" algn="l">
              <a:lnSpc>
                <a:spcPct val="200000"/>
              </a:lnSpc>
              <a:spcBef>
                <a:spcPts val="0"/>
              </a:spcBef>
              <a:spcAft>
                <a:spcPts val="0"/>
              </a:spcAft>
              <a:buSzPts val="1400"/>
              <a:buChar char="-"/>
            </a:pPr>
            <a:r>
              <a:rPr lang="en"/>
              <a:t>One network to rule them all.</a:t>
            </a:r>
            <a:endParaRPr/>
          </a:p>
          <a:p>
            <a:pPr indent="-342900" lvl="0" marL="457200" rtl="0" algn="l">
              <a:lnSpc>
                <a:spcPct val="100000"/>
              </a:lnSpc>
              <a:spcBef>
                <a:spcPts val="0"/>
              </a:spcBef>
              <a:spcAft>
                <a:spcPts val="0"/>
              </a:spcAft>
              <a:buSzPts val="1800"/>
              <a:buChar char="-"/>
            </a:pPr>
            <a:r>
              <a:rPr lang="en"/>
              <a:t>Region-based Dense Pose Regression</a:t>
            </a:r>
            <a:endParaRPr/>
          </a:p>
          <a:p>
            <a:pPr indent="-317500" lvl="1" marL="914400" rtl="0" algn="l">
              <a:lnSpc>
                <a:spcPct val="200000"/>
              </a:lnSpc>
              <a:spcBef>
                <a:spcPts val="0"/>
              </a:spcBef>
              <a:spcAft>
                <a:spcPts val="0"/>
              </a:spcAft>
              <a:buSzPts val="1400"/>
              <a:buChar char="-"/>
            </a:pPr>
            <a:r>
              <a:rPr lang="en"/>
              <a:t>Based on Mask-RCNN</a:t>
            </a:r>
            <a:endParaRPr/>
          </a:p>
          <a:p>
            <a:pPr indent="-342900" lvl="0" marL="457200" rtl="0" algn="l">
              <a:lnSpc>
                <a:spcPct val="200000"/>
              </a:lnSpc>
              <a:spcBef>
                <a:spcPts val="0"/>
              </a:spcBef>
              <a:spcAft>
                <a:spcPts val="0"/>
              </a:spcAft>
              <a:buSzPts val="1800"/>
              <a:buChar char="-"/>
            </a:pPr>
            <a:r>
              <a:rPr lang="en"/>
              <a:t>Multi-task cascaded architectures</a:t>
            </a:r>
            <a:endParaRPr/>
          </a:p>
          <a:p>
            <a:pPr indent="-342900" lvl="0" marL="457200" rtl="0" algn="l">
              <a:lnSpc>
                <a:spcPct val="200000"/>
              </a:lnSpc>
              <a:spcBef>
                <a:spcPts val="0"/>
              </a:spcBef>
              <a:spcAft>
                <a:spcPts val="0"/>
              </a:spcAft>
              <a:buSzPts val="1800"/>
              <a:buChar char="-"/>
            </a:pPr>
            <a:r>
              <a:rPr lang="en"/>
              <a:t>Distillation-based ground-truth interpolation</a:t>
            </a:r>
            <a:endParaRPr/>
          </a:p>
        </p:txBody>
      </p:sp>
      <p:pic>
        <p:nvPicPr>
          <p:cNvPr descr="Bilderesultater for i know some of these words" id="129" name="Google Shape;129;p23"/>
          <p:cNvPicPr preferRelativeResize="0"/>
          <p:nvPr/>
        </p:nvPicPr>
        <p:blipFill>
          <a:blip r:embed="rId3">
            <a:alphaModFix/>
          </a:blip>
          <a:stretch>
            <a:fillRect/>
          </a:stretch>
        </p:blipFill>
        <p:spPr>
          <a:xfrm>
            <a:off x="6810375" y="0"/>
            <a:ext cx="2333626"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Multi-task cascaded architectures</a:t>
            </a:r>
            <a:endParaRPr/>
          </a:p>
        </p:txBody>
      </p:sp>
      <p:pic>
        <p:nvPicPr>
          <p:cNvPr id="135" name="Google Shape;135;p24"/>
          <p:cNvPicPr preferRelativeResize="0"/>
          <p:nvPr/>
        </p:nvPicPr>
        <p:blipFill>
          <a:blip r:embed="rId3">
            <a:alphaModFix/>
          </a:blip>
          <a:stretch>
            <a:fillRect/>
          </a:stretch>
        </p:blipFill>
        <p:spPr>
          <a:xfrm>
            <a:off x="1458525" y="1152475"/>
            <a:ext cx="6226950" cy="3853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Distillation-based ground-truth interpolation</a:t>
            </a:r>
            <a:endParaRPr/>
          </a:p>
        </p:txBody>
      </p:sp>
      <p:pic>
        <p:nvPicPr>
          <p:cNvPr id="141" name="Google Shape;141;p25"/>
          <p:cNvPicPr preferRelativeResize="0"/>
          <p:nvPr/>
        </p:nvPicPr>
        <p:blipFill>
          <a:blip r:embed="rId3">
            <a:alphaModFix/>
          </a:blip>
          <a:stretch>
            <a:fillRect/>
          </a:stretch>
        </p:blipFill>
        <p:spPr>
          <a:xfrm>
            <a:off x="1119188" y="2040400"/>
            <a:ext cx="6905625" cy="1828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pic>
        <p:nvPicPr>
          <p:cNvPr id="147" name="Google Shape;147;p26"/>
          <p:cNvPicPr preferRelativeResize="0"/>
          <p:nvPr/>
        </p:nvPicPr>
        <p:blipFill>
          <a:blip r:embed="rId3">
            <a:alphaModFix/>
          </a:blip>
          <a:stretch>
            <a:fillRect/>
          </a:stretch>
        </p:blipFill>
        <p:spPr>
          <a:xfrm>
            <a:off x="152400" y="1017725"/>
            <a:ext cx="8839202" cy="1410684"/>
          </a:xfrm>
          <a:prstGeom prst="rect">
            <a:avLst/>
          </a:prstGeom>
          <a:noFill/>
          <a:ln>
            <a:noFill/>
          </a:ln>
        </p:spPr>
      </p:pic>
      <p:pic>
        <p:nvPicPr>
          <p:cNvPr id="148" name="Google Shape;148;p26"/>
          <p:cNvPicPr preferRelativeResize="0"/>
          <p:nvPr/>
        </p:nvPicPr>
        <p:blipFill>
          <a:blip r:embed="rId4">
            <a:alphaModFix/>
          </a:blip>
          <a:stretch>
            <a:fillRect/>
          </a:stretch>
        </p:blipFill>
        <p:spPr>
          <a:xfrm>
            <a:off x="467575" y="2571759"/>
            <a:ext cx="8208848" cy="241029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DensePose	</a:t>
            </a:r>
            <a:endParaRPr/>
          </a:p>
        </p:txBody>
      </p:sp>
      <p:sp>
        <p:nvSpPr>
          <p:cNvPr id="66" name="Google Shape;66;p14"/>
          <p:cNvSpPr txBox="1"/>
          <p:nvPr>
            <p:ph idx="1" type="body"/>
          </p:nvPr>
        </p:nvSpPr>
        <p:spPr>
          <a:xfrm>
            <a:off x="311700" y="1709100"/>
            <a:ext cx="4260300" cy="17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Facebook</a:t>
            </a:r>
            <a:endParaRPr/>
          </a:p>
          <a:p>
            <a:pPr indent="0" lvl="0" marL="0" rtl="0" algn="l">
              <a:spcBef>
                <a:spcPts val="1600"/>
              </a:spcBef>
              <a:spcAft>
                <a:spcPts val="0"/>
              </a:spcAft>
              <a:buNone/>
            </a:pPr>
            <a:r>
              <a:rPr lang="en"/>
              <a:t>3D surface-based representation </a:t>
            </a:r>
            <a:endParaRPr/>
          </a:p>
          <a:p>
            <a:pPr indent="0" lvl="0" marL="0" rtl="0" algn="l">
              <a:spcBef>
                <a:spcPts val="1600"/>
              </a:spcBef>
              <a:spcAft>
                <a:spcPts val="1600"/>
              </a:spcAft>
              <a:buNone/>
            </a:pPr>
            <a:r>
              <a:rPr lang="en"/>
              <a:t>COCO-DensePose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Definition</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Dense correspondence</a:t>
            </a:r>
            <a:endParaRPr/>
          </a:p>
        </p:txBody>
      </p:sp>
      <p:pic>
        <p:nvPicPr>
          <p:cNvPr id="73" name="Google Shape;73;p15"/>
          <p:cNvPicPr preferRelativeResize="0"/>
          <p:nvPr/>
        </p:nvPicPr>
        <p:blipFill>
          <a:blip r:embed="rId3">
            <a:alphaModFix/>
          </a:blip>
          <a:stretch>
            <a:fillRect/>
          </a:stretch>
        </p:blipFill>
        <p:spPr>
          <a:xfrm>
            <a:off x="1705875" y="1961458"/>
            <a:ext cx="5732249" cy="2230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DensePose</a:t>
            </a:r>
            <a:endParaRPr/>
          </a:p>
        </p:txBody>
      </p:sp>
      <p:sp>
        <p:nvSpPr>
          <p:cNvPr id="79" name="Google Shape;79;p16"/>
          <p:cNvSpPr txBox="1"/>
          <p:nvPr>
            <p:ph idx="1" type="body"/>
          </p:nvPr>
        </p:nvSpPr>
        <p:spPr>
          <a:xfrm>
            <a:off x="1365450" y="445025"/>
            <a:ext cx="6399900" cy="41238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a:t>Establish dense correspondence from a 2d image to a 3d surface-based representation of the human body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COCO- DensePose dataset</a:t>
            </a:r>
            <a:endParaRPr/>
          </a:p>
          <a:p>
            <a:pPr indent="0" lvl="0" marL="0" rtl="0" algn="l">
              <a:spcBef>
                <a:spcPts val="1600"/>
              </a:spcBef>
              <a:spcAft>
                <a:spcPts val="0"/>
              </a:spcAft>
              <a:buNone/>
            </a:pPr>
            <a:r>
              <a:rPr lang="en"/>
              <a:t>Manual </a:t>
            </a:r>
            <a:r>
              <a:rPr lang="en"/>
              <a:t>annotating</a:t>
            </a:r>
            <a:r>
              <a:rPr lang="en"/>
              <a:t> 3d models</a:t>
            </a:r>
            <a:endParaRPr/>
          </a:p>
          <a:p>
            <a:pPr indent="0" lvl="0" marL="0" rtl="0" algn="l">
              <a:spcBef>
                <a:spcPts val="1600"/>
              </a:spcBef>
              <a:spcAft>
                <a:spcPts val="0"/>
              </a:spcAft>
              <a:buNone/>
            </a:pPr>
            <a:r>
              <a:rPr lang="en"/>
              <a:t>Each pixel - unique surface coordinate</a:t>
            </a:r>
            <a:endParaRPr/>
          </a:p>
          <a:p>
            <a:pPr indent="0" lvl="0" marL="0" rtl="0" algn="l">
              <a:spcBef>
                <a:spcPts val="1600"/>
              </a:spcBef>
              <a:spcAft>
                <a:spcPts val="0"/>
              </a:spcAft>
              <a:buNone/>
            </a:pPr>
            <a:r>
              <a:rPr lang="en"/>
              <a:t>50 000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86" name="Google Shape;86;p17"/>
          <p:cNvPicPr preferRelativeResize="0"/>
          <p:nvPr/>
        </p:nvPicPr>
        <p:blipFill>
          <a:blip r:embed="rId3">
            <a:alphaModFix/>
          </a:blip>
          <a:stretch>
            <a:fillRect/>
          </a:stretch>
        </p:blipFill>
        <p:spPr>
          <a:xfrm>
            <a:off x="4738963" y="490538"/>
            <a:ext cx="3762375" cy="4162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From 2d to 3d</a:t>
            </a:r>
            <a:endParaRPr/>
          </a:p>
        </p:txBody>
      </p:sp>
      <p:pic>
        <p:nvPicPr>
          <p:cNvPr id="93" name="Google Shape;93;p18"/>
          <p:cNvPicPr preferRelativeResize="0"/>
          <p:nvPr/>
        </p:nvPicPr>
        <p:blipFill>
          <a:blip r:embed="rId3">
            <a:alphaModFix/>
          </a:blip>
          <a:stretch>
            <a:fillRect/>
          </a:stretch>
        </p:blipFill>
        <p:spPr>
          <a:xfrm>
            <a:off x="419100" y="1759713"/>
            <a:ext cx="8305800" cy="2676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a:t>
            </a:r>
            <a:endParaRPr/>
          </a:p>
        </p:txBody>
      </p:sp>
      <p:sp>
        <p:nvSpPr>
          <p:cNvPr id="99" name="Google Shape;99;p19"/>
          <p:cNvSpPr txBox="1"/>
          <p:nvPr>
            <p:ph idx="1" type="body"/>
          </p:nvPr>
        </p:nvSpPr>
        <p:spPr>
          <a:xfrm>
            <a:off x="311700" y="2047950"/>
            <a:ext cx="2652300" cy="10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Six pre-rendered views of the same body part</a:t>
            </a:r>
            <a:endParaRPr/>
          </a:p>
          <a:p>
            <a:pPr indent="0" lvl="0" marL="0" rtl="0" algn="l">
              <a:spcBef>
                <a:spcPts val="1600"/>
              </a:spcBef>
              <a:spcAft>
                <a:spcPts val="1600"/>
              </a:spcAft>
              <a:buNone/>
            </a:pPr>
            <a:r>
              <a:t/>
            </a:r>
            <a:endParaRPr/>
          </a:p>
        </p:txBody>
      </p:sp>
      <p:pic>
        <p:nvPicPr>
          <p:cNvPr id="100" name="Google Shape;100;p19"/>
          <p:cNvPicPr preferRelativeResize="0"/>
          <p:nvPr/>
        </p:nvPicPr>
        <p:blipFill>
          <a:blip r:embed="rId3">
            <a:alphaModFix/>
          </a:blip>
          <a:stretch>
            <a:fillRect/>
          </a:stretch>
        </p:blipFill>
        <p:spPr>
          <a:xfrm>
            <a:off x="3623888" y="1281283"/>
            <a:ext cx="5208424" cy="2580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 </a:t>
            </a:r>
            <a:endParaRPr/>
          </a:p>
          <a:p>
            <a:pPr indent="0" lvl="0" marL="0" rtl="0" algn="l">
              <a:spcBef>
                <a:spcPts val="0"/>
              </a:spcBef>
              <a:spcAft>
                <a:spcPts val="0"/>
              </a:spcAft>
              <a:buNone/>
            </a:pPr>
            <a:r>
              <a:t/>
            </a:r>
            <a:endParaRPr/>
          </a:p>
        </p:txBody>
      </p:sp>
      <p:sp>
        <p:nvSpPr>
          <p:cNvPr id="106" name="Google Shape;106;p20"/>
          <p:cNvSpPr txBox="1"/>
          <p:nvPr>
            <p:ph idx="1" type="body"/>
          </p:nvPr>
        </p:nvSpPr>
        <p:spPr>
          <a:xfrm>
            <a:off x="311700" y="1152475"/>
            <a:ext cx="315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Pointwise evaluation</a:t>
            </a:r>
            <a:endParaRPr/>
          </a:p>
          <a:p>
            <a:pPr indent="0" lvl="0" marL="0" rtl="0" algn="l">
              <a:spcBef>
                <a:spcPts val="1600"/>
              </a:spcBef>
              <a:spcAft>
                <a:spcPts val="0"/>
              </a:spcAft>
              <a:buNone/>
            </a:pPr>
            <a:r>
              <a:rPr lang="en"/>
              <a:t>	Ratio of correct point</a:t>
            </a:r>
            <a:endParaRPr/>
          </a:p>
          <a:p>
            <a:pPr indent="0" lvl="0" marL="0" rtl="0" algn="l">
              <a:spcBef>
                <a:spcPts val="1600"/>
              </a:spcBef>
              <a:spcAft>
                <a:spcPts val="0"/>
              </a:spcAft>
              <a:buNone/>
            </a:pPr>
            <a:r>
              <a:rPr lang="en"/>
              <a:t>	AUC</a:t>
            </a:r>
            <a:endParaRPr/>
          </a:p>
          <a:p>
            <a:pPr indent="0" lvl="0" marL="0" rtl="0" algn="l">
              <a:spcBef>
                <a:spcPts val="1600"/>
              </a:spcBef>
              <a:spcAft>
                <a:spcPts val="0"/>
              </a:spcAft>
              <a:buNone/>
            </a:pPr>
            <a:r>
              <a:rPr lang="en"/>
              <a:t>Per-instance evaluation</a:t>
            </a:r>
            <a:endParaRPr/>
          </a:p>
          <a:p>
            <a:pPr indent="0" lvl="0" marL="0" rtl="0" algn="l">
              <a:spcBef>
                <a:spcPts val="1600"/>
              </a:spcBef>
              <a:spcAft>
                <a:spcPts val="0"/>
              </a:spcAft>
              <a:buNone/>
            </a:pPr>
            <a:r>
              <a:rPr lang="en"/>
              <a:t>	Geodesic point similarity</a:t>
            </a:r>
            <a:endParaRPr/>
          </a:p>
          <a:p>
            <a:pPr indent="0" lvl="0" marL="0" rtl="0" algn="l">
              <a:spcBef>
                <a:spcPts val="1600"/>
              </a:spcBef>
              <a:spcAft>
                <a:spcPts val="1600"/>
              </a:spcAft>
              <a:buNone/>
            </a:pPr>
            <a:r>
              <a:rPr lang="en"/>
              <a:t>	</a:t>
            </a:r>
            <a:endParaRPr/>
          </a:p>
        </p:txBody>
      </p:sp>
      <p:pic>
        <p:nvPicPr>
          <p:cNvPr id="107" name="Google Shape;107;p20"/>
          <p:cNvPicPr preferRelativeResize="0"/>
          <p:nvPr/>
        </p:nvPicPr>
        <p:blipFill>
          <a:blip r:embed="rId3">
            <a:alphaModFix/>
          </a:blip>
          <a:stretch>
            <a:fillRect/>
          </a:stretch>
        </p:blipFill>
        <p:spPr>
          <a:xfrm>
            <a:off x="3878187" y="0"/>
            <a:ext cx="5265814" cy="2571750"/>
          </a:xfrm>
          <a:prstGeom prst="rect">
            <a:avLst/>
          </a:prstGeom>
          <a:noFill/>
          <a:ln>
            <a:noFill/>
          </a:ln>
        </p:spPr>
      </p:pic>
      <p:pic>
        <p:nvPicPr>
          <p:cNvPr id="108" name="Google Shape;108;p20"/>
          <p:cNvPicPr preferRelativeResize="0"/>
          <p:nvPr/>
        </p:nvPicPr>
        <p:blipFill>
          <a:blip r:embed="rId4">
            <a:alphaModFix/>
          </a:blip>
          <a:stretch>
            <a:fillRect/>
          </a:stretch>
        </p:blipFill>
        <p:spPr>
          <a:xfrm>
            <a:off x="3878175" y="2571750"/>
            <a:ext cx="5265824" cy="2571750"/>
          </a:xfrm>
          <a:prstGeom prst="rect">
            <a:avLst/>
          </a:prstGeom>
          <a:noFill/>
          <a:ln>
            <a:noFill/>
          </a:ln>
        </p:spPr>
      </p:pic>
      <p:pic>
        <p:nvPicPr>
          <p:cNvPr id="109" name="Google Shape;109;p20"/>
          <p:cNvPicPr preferRelativeResize="0"/>
          <p:nvPr/>
        </p:nvPicPr>
        <p:blipFill>
          <a:blip r:embed="rId5">
            <a:alphaModFix/>
          </a:blip>
          <a:stretch>
            <a:fillRect/>
          </a:stretch>
        </p:blipFill>
        <p:spPr>
          <a:xfrm>
            <a:off x="591368" y="1152475"/>
            <a:ext cx="2590967" cy="572700"/>
          </a:xfrm>
          <a:prstGeom prst="rect">
            <a:avLst/>
          </a:prstGeom>
          <a:noFill/>
          <a:ln>
            <a:noFill/>
          </a:ln>
        </p:spPr>
      </p:pic>
      <p:pic>
        <p:nvPicPr>
          <p:cNvPr id="110" name="Google Shape;110;p20"/>
          <p:cNvPicPr preferRelativeResize="0"/>
          <p:nvPr/>
        </p:nvPicPr>
        <p:blipFill>
          <a:blip r:embed="rId6">
            <a:alphaModFix/>
          </a:blip>
          <a:stretch>
            <a:fillRect/>
          </a:stretch>
        </p:blipFill>
        <p:spPr>
          <a:xfrm>
            <a:off x="256450" y="4209977"/>
            <a:ext cx="3260799" cy="782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Annotation</a:t>
            </a:r>
            <a:endParaRPr/>
          </a:p>
        </p:txBody>
      </p:sp>
      <p:sp>
        <p:nvSpPr>
          <p:cNvPr id="116" name="Google Shape;116;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Visualization of the annotation</a:t>
            </a:r>
            <a:endParaRPr/>
          </a:p>
          <a:p>
            <a:pPr indent="0" lvl="0" marL="0" rtl="0" algn="l">
              <a:spcBef>
                <a:spcPts val="1600"/>
              </a:spcBef>
              <a:spcAft>
                <a:spcPts val="1600"/>
              </a:spcAft>
              <a:buNone/>
            </a:pPr>
            <a:r>
              <a:rPr lang="en"/>
              <a:t>Image - U representation - V representation</a:t>
            </a:r>
            <a:endParaRPr/>
          </a:p>
        </p:txBody>
      </p:sp>
      <p:pic>
        <p:nvPicPr>
          <p:cNvPr id="117" name="Google Shape;117;p21"/>
          <p:cNvPicPr preferRelativeResize="0"/>
          <p:nvPr/>
        </p:nvPicPr>
        <p:blipFill>
          <a:blip r:embed="rId3">
            <a:alphaModFix/>
          </a:blip>
          <a:stretch>
            <a:fillRect/>
          </a:stretch>
        </p:blipFill>
        <p:spPr>
          <a:xfrm>
            <a:off x="0" y="2841362"/>
            <a:ext cx="9143998" cy="23021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714D10E4A8309459E4C8E8AB35955F0" ma:contentTypeVersion="" ma:contentTypeDescription="Create a new document." ma:contentTypeScope="" ma:versionID="41e164bb5a535904c58fadaf6c8cb4c4">
  <xsd:schema xmlns:xsd="http://www.w3.org/2001/XMLSchema" xmlns:xs="http://www.w3.org/2001/XMLSchema" xmlns:p="http://schemas.microsoft.com/office/2006/metadata/properties" xmlns:ns2="3011bd27-670b-40e8-bfc7-267b8eb171af" xmlns:ns3="f00a7557-192b-40ee-82fa-50b7af794bf6" xmlns:ns4="a1e6ce1e-028e-4ef7-a0c6-7ba998e8b60a" targetNamespace="http://schemas.microsoft.com/office/2006/metadata/properties" ma:root="true" ma:fieldsID="a394201d3368b68d609ca73d470d57d8" ns2:_="" ns3:_="" ns4:_="">
    <xsd:import namespace="3011bd27-670b-40e8-bfc7-267b8eb171af"/>
    <xsd:import namespace="f00a7557-192b-40ee-82fa-50b7af794bf6"/>
    <xsd:import namespace="a1e6ce1e-028e-4ef7-a0c6-7ba998e8b60a"/>
    <xsd:element name="properties">
      <xsd:complexType>
        <xsd:sequence>
          <xsd:element name="documentManagement">
            <xsd:complexType>
              <xsd:all>
                <xsd:element ref="ns2:TeamSiteName" minOccurs="0"/>
                <xsd:element ref="ns3:MediaServiceMetadata" minOccurs="0"/>
                <xsd:element ref="ns3:MediaServiceFastMetadata" minOccurs="0"/>
                <xsd:element ref="ns4:SharedWithUsers" minOccurs="0"/>
                <xsd:element ref="ns4: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11bd27-670b-40e8-bfc7-267b8eb171af" elementFormDefault="qualified">
    <xsd:import namespace="http://schemas.microsoft.com/office/2006/documentManagement/types"/>
    <xsd:import namespace="http://schemas.microsoft.com/office/infopath/2007/PartnerControls"/>
    <xsd:element name="TeamSiteName" ma:index="8" nillable="true" ma:displayName="TeamSite" ma:default="TDT 17" ma:internalName="TeamSiteName">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00a7557-192b-40ee-82fa-50b7af794bf6" elementFormDefault="qualified">
    <xsd:import namespace="http://schemas.microsoft.com/office/2006/documentManagement/types"/>
    <xsd:import namespace="http://schemas.microsoft.com/office/infopath/2007/PartnerControls"/>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1e6ce1e-028e-4ef7-a0c6-7ba998e8b6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amSiteName xmlns="3011bd27-670b-40e8-bfc7-267b8eb171af">TDT 17</TeamSiteName>
  </documentManagement>
</p:properties>
</file>

<file path=customXml/itemProps1.xml><?xml version="1.0" encoding="utf-8"?>
<ds:datastoreItem xmlns:ds="http://schemas.openxmlformats.org/officeDocument/2006/customXml" ds:itemID="{DFC7ED1E-E3C2-47BA-BB3C-8ACBA45DBCBC}"/>
</file>

<file path=customXml/itemProps2.xml><?xml version="1.0" encoding="utf-8"?>
<ds:datastoreItem xmlns:ds="http://schemas.openxmlformats.org/officeDocument/2006/customXml" ds:itemID="{818A8C34-C02D-460D-A867-1B4F09D2CD91}"/>
</file>

<file path=customXml/itemProps3.xml><?xml version="1.0" encoding="utf-8"?>
<ds:datastoreItem xmlns:ds="http://schemas.openxmlformats.org/officeDocument/2006/customXml" ds:itemID="{197D8F6C-5771-4DCF-978B-48ECD8AED296}"/>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0x0101004714D10E4A8309459E4C8E8AB35955F0</vt:lpwstr>
  </property>
</Properties>
</file>